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C6395FB-3AAD-484C-9CB0-3FE38C8841D2}">
          <p14:sldIdLst/>
        </p14:section>
        <p14:section name="Untitled Section" id="{8CCA5260-9BF1-41E3-AC08-45143061B2C1}">
          <p14:sldIdLst>
            <p14:sldId id="256"/>
            <p14:sldId id="257"/>
          </p14:sldIdLst>
        </p14:section>
        <p14:section name="Untitled Section" id="{140D05AF-2AAC-4C3E-A2AB-BE8D6CA835A9}">
          <p14:sldIdLst>
            <p14:sldId id="258"/>
            <p14:sldId id="259"/>
            <p14:sldId id="260"/>
            <p14:sldId id="261"/>
            <p14:sldId id="262"/>
            <p14:sldId id="263"/>
            <p14:sldId id="26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8612" autoAdjust="0"/>
  </p:normalViewPr>
  <p:slideViewPr>
    <p:cSldViewPr>
      <p:cViewPr varScale="1">
        <p:scale>
          <a:sx n="79" d="100"/>
          <a:sy n="79" d="100"/>
        </p:scale>
        <p:origin x="89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0EFBA8-737E-46CB-84F5-7005F411458A}" type="datetimeFigureOut">
              <a:rPr lang="en-US" smtClean="0"/>
              <a:t>12/9/2018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6C2180-6963-431F-8075-5ABB2CC72967}" type="slidenum">
              <a:rPr lang="en-US" smtClean="0"/>
              <a:t>‹#›</a:t>
            </a:fld>
            <a:endParaRPr lang="en-US" dirty="0"/>
          </a:p>
        </p:txBody>
      </p:sp>
    </p:spTree>
    <p:extLst>
      <p:ext uri="{BB962C8B-B14F-4D97-AF65-F5344CB8AC3E}">
        <p14:creationId xmlns:p14="http://schemas.microsoft.com/office/powerpoint/2010/main" val="147363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
            </a:pPr>
            <a:r>
              <a:rPr lang="en-US" dirty="0" smtClean="0"/>
              <a:t>This slide explores the integumentary system, with emphasis on the skin as the organ. </a:t>
            </a:r>
          </a:p>
          <a:p>
            <a:pPr>
              <a:buFont typeface="Wingdings" pitchFamily="2" charset="2"/>
              <a:buChar char="§"/>
            </a:pPr>
            <a:r>
              <a:rPr lang="en-US" dirty="0" smtClean="0"/>
              <a:t>It</a:t>
            </a:r>
            <a:r>
              <a:rPr lang="en-US" baseline="0" dirty="0" smtClean="0"/>
              <a:t> also </a:t>
            </a:r>
            <a:r>
              <a:rPr lang="en-US" dirty="0" smtClean="0"/>
              <a:t> also discusses the anatomical location and description of the skin, the types of cells and tissues of the skin, and the functions of the skin. </a:t>
            </a:r>
          </a:p>
          <a:p>
            <a:pPr>
              <a:buFont typeface="Wingdings" pitchFamily="2" charset="2"/>
              <a:buChar char="§"/>
            </a:pPr>
            <a:r>
              <a:rPr lang="en-US" dirty="0" smtClean="0"/>
              <a:t>It present how the skin maintains homeostasis in the body.</a:t>
            </a:r>
          </a:p>
          <a:p>
            <a:pPr>
              <a:buFont typeface="Wingdings" pitchFamily="2" charset="2"/>
              <a:buChar char="§"/>
            </a:pPr>
            <a:r>
              <a:rPr lang="en-US" dirty="0" smtClean="0"/>
              <a:t>It offers a prediction on the potential problems that could occur in the skin if it does not maintain homeostasis.</a:t>
            </a:r>
          </a:p>
          <a:p>
            <a:pPr>
              <a:buFont typeface="Wingdings" pitchFamily="2" charset="2"/>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A96C2180-6963-431F-8075-5ABB2CC72967}" type="slidenum">
              <a:rPr lang="en-US" smtClean="0"/>
              <a:t>2</a:t>
            </a:fld>
            <a:endParaRPr lang="en-US" dirty="0"/>
          </a:p>
        </p:txBody>
      </p:sp>
    </p:spTree>
    <p:extLst>
      <p:ext uri="{BB962C8B-B14F-4D97-AF65-F5344CB8AC3E}">
        <p14:creationId xmlns:p14="http://schemas.microsoft.com/office/powerpoint/2010/main" val="1599358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slides describes</a:t>
            </a:r>
            <a:r>
              <a:rPr lang="en-US" sz="1200" kern="1200" baseline="0" dirty="0" smtClean="0">
                <a:solidFill>
                  <a:schemeClr val="tx1"/>
                </a:solidFill>
                <a:effectLst/>
                <a:latin typeface="+mn-lt"/>
                <a:ea typeface="+mn-ea"/>
                <a:cs typeface="+mn-cs"/>
              </a:rPr>
              <a:t> some major parts of the skin in human body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skin is a superior organ in the body which covers the whole body.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human skin is actually the largest organ in the body. It is the outer covering of the body.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made up of two main layers namely, the epidermis and the dermis.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epidermis is the outer most layer of the skin which protects the inner organs of the body.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Its main functions are the protection of the body, making new skin cells and giving the skin its color (Lewis, 2016).</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The dermis, on the other hand, lies beneath the epidermis and its function is to produce oil and sweat glands.</a:t>
            </a:r>
          </a:p>
          <a:p>
            <a:r>
              <a:rPr lang="en-US" dirty="0" smtClean="0"/>
              <a:t> </a:t>
            </a:r>
            <a:endParaRPr lang="en-US" dirty="0"/>
          </a:p>
        </p:txBody>
      </p:sp>
      <p:sp>
        <p:nvSpPr>
          <p:cNvPr id="4" name="Slide Number Placeholder 3"/>
          <p:cNvSpPr>
            <a:spLocks noGrp="1"/>
          </p:cNvSpPr>
          <p:nvPr>
            <p:ph type="sldNum" sz="quarter" idx="10"/>
          </p:nvPr>
        </p:nvSpPr>
        <p:spPr/>
        <p:txBody>
          <a:bodyPr/>
          <a:lstStyle/>
          <a:p>
            <a:fld id="{A96C2180-6963-431F-8075-5ABB2CC72967}" type="slidenum">
              <a:rPr lang="en-US" smtClean="0"/>
              <a:t>3</a:t>
            </a:fld>
            <a:endParaRPr lang="en-US" dirty="0"/>
          </a:p>
        </p:txBody>
      </p:sp>
    </p:spTree>
    <p:extLst>
      <p:ext uri="{BB962C8B-B14F-4D97-AF65-F5344CB8AC3E}">
        <p14:creationId xmlns:p14="http://schemas.microsoft.com/office/powerpoint/2010/main" val="3727474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The slides shows some differences</a:t>
            </a:r>
            <a:r>
              <a:rPr lang="en-US" sz="1200" kern="1200" baseline="0" dirty="0" smtClean="0">
                <a:solidFill>
                  <a:schemeClr val="tx1"/>
                </a:solidFill>
                <a:effectLst/>
                <a:latin typeface="+mn-lt"/>
                <a:ea typeface="+mn-ea"/>
                <a:cs typeface="+mn-cs"/>
              </a:rPr>
              <a:t> in the structures contains in both dermis and epidermis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The skin contains many specialized cells and structures. The epidermis does not have anybody cells and blood cells.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The dermis, on the other hand, contains blood and lymph cells, oil and sweat glands, nerves, blood capillaries, and hair follicles.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 The dermis is divided into two parts; the reticular dermis and the papillary dermis (Lewis, 2016).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The papillary dermis is a thin, upper layer and is composed of loose areolar connective tissue.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It is fingerlike projections which extend toward the epidermis.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 The reticular region, on the other hand, is thick and is composed of dense, irregular connective tissue. It has a dense concentration of elastic, collagenous, and reticular fibers weaving around it, hence its name. </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effectLst/>
                <a:latin typeface="+mn-lt"/>
                <a:ea typeface="+mn-ea"/>
                <a:cs typeface="+mn-cs"/>
              </a:rPr>
              <a:t>The roots of hairs, sweat glands, nails, and blood cells are located within this layer (Lewis, 2016).</a:t>
            </a:r>
          </a:p>
          <a:p>
            <a:pPr marL="171450" indent="-171450">
              <a:buFont typeface="Arial" pitchFamily="34" charset="0"/>
              <a:buChar char="•"/>
            </a:pPr>
            <a:endParaRPr lang="en-US" dirty="0" smtClean="0"/>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A96C2180-6963-431F-8075-5ABB2CC72967}" type="slidenum">
              <a:rPr lang="en-US" smtClean="0"/>
              <a:t>4</a:t>
            </a:fld>
            <a:endParaRPr lang="en-US" dirty="0"/>
          </a:p>
        </p:txBody>
      </p:sp>
    </p:spTree>
    <p:extLst>
      <p:ext uri="{BB962C8B-B14F-4D97-AF65-F5344CB8AC3E}">
        <p14:creationId xmlns:p14="http://schemas.microsoft.com/office/powerpoint/2010/main" val="1072097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main function of the skin is to serve as a protective barrier that interacts with the hostile environment. Other important functions of the skin include regulating the body temperature, insulation, and synthesis of vitamin D, gathering sensory information and playing an active role in the immune system for body protection from diseases (Montagu &amp; Montague, 2017). </a:t>
            </a:r>
            <a:endParaRPr lang="en-US" dirty="0"/>
          </a:p>
        </p:txBody>
      </p:sp>
      <p:sp>
        <p:nvSpPr>
          <p:cNvPr id="4" name="Slide Number Placeholder 3"/>
          <p:cNvSpPr>
            <a:spLocks noGrp="1"/>
          </p:cNvSpPr>
          <p:nvPr>
            <p:ph type="sldNum" sz="quarter" idx="10"/>
          </p:nvPr>
        </p:nvSpPr>
        <p:spPr/>
        <p:txBody>
          <a:bodyPr/>
          <a:lstStyle/>
          <a:p>
            <a:fld id="{A96C2180-6963-431F-8075-5ABB2CC72967}" type="slidenum">
              <a:rPr lang="en-US" smtClean="0"/>
              <a:t>5</a:t>
            </a:fld>
            <a:endParaRPr lang="en-US" dirty="0"/>
          </a:p>
        </p:txBody>
      </p:sp>
    </p:spTree>
    <p:extLst>
      <p:ext uri="{BB962C8B-B14F-4D97-AF65-F5344CB8AC3E}">
        <p14:creationId xmlns:p14="http://schemas.microsoft.com/office/powerpoint/2010/main" val="1269042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Wingdings" pitchFamily="2" charset="2"/>
              <a:buChar char="§"/>
            </a:pPr>
            <a:r>
              <a:rPr lang="en-US" sz="1200" cap="none" dirty="0" smtClean="0">
                <a:latin typeface="Times New Roman" pitchFamily="18" charset="0"/>
                <a:cs typeface="Times New Roman" pitchFamily="18" charset="0"/>
              </a:rPr>
              <a:t>This</a:t>
            </a:r>
            <a:r>
              <a:rPr lang="en-US" sz="1200" cap="none" baseline="0" dirty="0" smtClean="0">
                <a:latin typeface="Times New Roman" pitchFamily="18" charset="0"/>
                <a:cs typeface="Times New Roman" pitchFamily="18" charset="0"/>
              </a:rPr>
              <a:t> slide show h</a:t>
            </a:r>
            <a:r>
              <a:rPr lang="en-US" sz="1200" cap="none" dirty="0" smtClean="0">
                <a:latin typeface="Times New Roman" pitchFamily="18" charset="0"/>
                <a:cs typeface="Times New Roman" pitchFamily="18" charset="0"/>
              </a:rPr>
              <a:t>ow skin regulate body temperature </a:t>
            </a:r>
          </a:p>
          <a:p>
            <a:pPr marL="171450" indent="-171450" algn="l">
              <a:buFont typeface="Wingdings" pitchFamily="2" charset="2"/>
              <a:buChar char="§"/>
            </a:pPr>
            <a:r>
              <a:rPr lang="en-US" sz="1200" dirty="0" smtClean="0">
                <a:latin typeface="Times New Roman" pitchFamily="18" charset="0"/>
                <a:cs typeface="Times New Roman" pitchFamily="18" charset="0"/>
              </a:rPr>
              <a:t>The skin acts to regulate the body temperature through sweating. </a:t>
            </a:r>
          </a:p>
          <a:p>
            <a:pPr marL="171450" indent="-171450" algn="l">
              <a:buFont typeface="Wingdings" pitchFamily="2" charset="2"/>
              <a:buChar char="§"/>
            </a:pPr>
            <a:r>
              <a:rPr lang="en-US" sz="1200" dirty="0" smtClean="0">
                <a:latin typeface="Times New Roman" pitchFamily="18" charset="0"/>
                <a:cs typeface="Times New Roman" pitchFamily="18" charset="0"/>
              </a:rPr>
              <a:t>Thus, it helps to keep the standard body temperature of the body. </a:t>
            </a:r>
          </a:p>
          <a:p>
            <a:pPr marL="171450" indent="-171450" algn="l">
              <a:buFont typeface="Wingdings" pitchFamily="2" charset="2"/>
              <a:buChar char="§"/>
            </a:pPr>
            <a:r>
              <a:rPr lang="en-US" sz="1200" dirty="0" smtClean="0">
                <a:latin typeface="Times New Roman" pitchFamily="18" charset="0"/>
                <a:cs typeface="Times New Roman" pitchFamily="18" charset="0"/>
              </a:rPr>
              <a:t>When the temperature of the body increases like say running, the skin cools the body by increased sweating to maintain homeostasis. </a:t>
            </a:r>
          </a:p>
          <a:p>
            <a:pPr marL="171450" indent="-171450" algn="l">
              <a:buFont typeface="Wingdings" pitchFamily="2" charset="2"/>
              <a:buChar char="§"/>
            </a:pPr>
            <a:r>
              <a:rPr lang="en-US" sz="1200" dirty="0" smtClean="0">
                <a:latin typeface="Times New Roman" pitchFamily="18" charset="0"/>
                <a:cs typeface="Times New Roman" pitchFamily="18" charset="0"/>
              </a:rPr>
              <a:t>Conversely, when the body temperature falls, the sweat glands in the dermis do not secret fluid which causes involuntary contraction of muscles (shivering) which warms the body thus maintaining homeostasis (Bouslimani et al., 2015).</a:t>
            </a:r>
          </a:p>
        </p:txBody>
      </p:sp>
      <p:sp>
        <p:nvSpPr>
          <p:cNvPr id="4" name="Slide Number Placeholder 3"/>
          <p:cNvSpPr>
            <a:spLocks noGrp="1"/>
          </p:cNvSpPr>
          <p:nvPr>
            <p:ph type="sldNum" sz="quarter" idx="10"/>
          </p:nvPr>
        </p:nvSpPr>
        <p:spPr/>
        <p:txBody>
          <a:bodyPr/>
          <a:lstStyle/>
          <a:p>
            <a:fld id="{A96C2180-6963-431F-8075-5ABB2CC72967}" type="slidenum">
              <a:rPr lang="en-US" smtClean="0"/>
              <a:t>6</a:t>
            </a:fld>
            <a:endParaRPr lang="en-US" dirty="0"/>
          </a:p>
        </p:txBody>
      </p:sp>
    </p:spTree>
    <p:extLst>
      <p:ext uri="{BB962C8B-B14F-4D97-AF65-F5344CB8AC3E}">
        <p14:creationId xmlns:p14="http://schemas.microsoft.com/office/powerpoint/2010/main" val="1101376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slide describes what happens </a:t>
            </a:r>
            <a:r>
              <a:rPr lang="en-US" sz="1200" kern="1200" dirty="0" smtClean="0">
                <a:solidFill>
                  <a:schemeClr val="tx1"/>
                </a:solidFill>
                <a:effectLst/>
                <a:latin typeface="+mn-lt"/>
                <a:ea typeface="+mn-ea"/>
                <a:cs typeface="+mn-cs"/>
              </a:rPr>
              <a:t>If the skin does not maintain homeostasis.</a:t>
            </a:r>
          </a:p>
          <a:p>
            <a:r>
              <a:rPr lang="en-US" sz="1200" kern="1200" dirty="0" smtClean="0">
                <a:solidFill>
                  <a:schemeClr val="tx1"/>
                </a:solidFill>
                <a:effectLst/>
                <a:latin typeface="+mn-lt"/>
                <a:ea typeface="+mn-ea"/>
                <a:cs typeface="+mn-cs"/>
              </a:rPr>
              <a:t>If the skin does not maintain homeostasis it is bound to experience problems like acne, Vitiligo, rashes and fungal infections, dandruff, hives, actinic keratosis, and Eczema. </a:t>
            </a:r>
          </a:p>
          <a:p>
            <a:r>
              <a:rPr lang="en-US" sz="1200" kern="1200" dirty="0" smtClean="0">
                <a:solidFill>
                  <a:schemeClr val="tx1"/>
                </a:solidFill>
                <a:effectLst/>
                <a:latin typeface="+mn-lt"/>
                <a:ea typeface="+mn-ea"/>
                <a:cs typeface="+mn-cs"/>
              </a:rPr>
              <a:t>Vitiligo is a skin disease characterized by patches of the skin losing their pigment due to homeostasis imbalance. </a:t>
            </a:r>
          </a:p>
          <a:p>
            <a:r>
              <a:rPr lang="en-US" sz="1200" kern="1200" dirty="0" smtClean="0">
                <a:solidFill>
                  <a:schemeClr val="tx1"/>
                </a:solidFill>
                <a:effectLst/>
                <a:latin typeface="+mn-lt"/>
                <a:ea typeface="+mn-ea"/>
                <a:cs typeface="+mn-cs"/>
              </a:rPr>
              <a:t>Normally the color of the skin is determined by melanin which is produced by melanocytes cells. </a:t>
            </a:r>
          </a:p>
          <a:p>
            <a:r>
              <a:rPr lang="en-US" sz="1200" kern="1200" dirty="0" smtClean="0">
                <a:solidFill>
                  <a:schemeClr val="tx1"/>
                </a:solidFill>
                <a:effectLst/>
                <a:latin typeface="+mn-lt"/>
                <a:ea typeface="+mn-ea"/>
                <a:cs typeface="+mn-cs"/>
              </a:rPr>
              <a:t>Vitiligo occurs when these cells die or stop functioning. The skin develops patches due to discoloration. </a:t>
            </a:r>
          </a:p>
          <a:p>
            <a:r>
              <a:rPr lang="en-US" sz="1200" kern="1200" dirty="0" smtClean="0">
                <a:solidFill>
                  <a:schemeClr val="tx1"/>
                </a:solidFill>
                <a:effectLst/>
                <a:latin typeface="+mn-lt"/>
                <a:ea typeface="+mn-ea"/>
                <a:cs typeface="+mn-cs"/>
              </a:rPr>
              <a:t>Vitiligo is more noticeable in people with dark skin (Mauldin &amp; Peters-Kennedy, 2015).</a:t>
            </a:r>
            <a:endParaRPr lang="en-US" dirty="0"/>
          </a:p>
        </p:txBody>
      </p:sp>
      <p:sp>
        <p:nvSpPr>
          <p:cNvPr id="4" name="Slide Number Placeholder 3"/>
          <p:cNvSpPr>
            <a:spLocks noGrp="1"/>
          </p:cNvSpPr>
          <p:nvPr>
            <p:ph type="sldNum" sz="quarter" idx="10"/>
          </p:nvPr>
        </p:nvSpPr>
        <p:spPr/>
        <p:txBody>
          <a:bodyPr/>
          <a:lstStyle/>
          <a:p>
            <a:fld id="{A96C2180-6963-431F-8075-5ABB2CC72967}" type="slidenum">
              <a:rPr lang="en-US" smtClean="0"/>
              <a:t>7</a:t>
            </a:fld>
            <a:endParaRPr lang="en-US" dirty="0"/>
          </a:p>
        </p:txBody>
      </p:sp>
    </p:spTree>
    <p:extLst>
      <p:ext uri="{BB962C8B-B14F-4D97-AF65-F5344CB8AC3E}">
        <p14:creationId xmlns:p14="http://schemas.microsoft.com/office/powerpoint/2010/main" val="3611677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Conclusion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 it sum up, the skin which is found in the integumentary system is a superior organ in the body and the largest part in the body. Its main function is to protect the body from the hostile environment, regulates the body temperature, gathering sensory information and playing an active role in the immune system for body protection from diseases. The skin contains many cells and structures such as melanocytes which determine the skin color. The skin is also important in maintaining homeostasis in the body failure to which diseases like Vitiligo, acne and skin rashes can arise (Bouslimani et al., 2015).</a:t>
            </a:r>
          </a:p>
          <a:p>
            <a:endParaRPr lang="en-US" dirty="0"/>
          </a:p>
        </p:txBody>
      </p:sp>
      <p:sp>
        <p:nvSpPr>
          <p:cNvPr id="4" name="Slide Number Placeholder 3"/>
          <p:cNvSpPr>
            <a:spLocks noGrp="1"/>
          </p:cNvSpPr>
          <p:nvPr>
            <p:ph type="sldNum" sz="quarter" idx="10"/>
          </p:nvPr>
        </p:nvSpPr>
        <p:spPr/>
        <p:txBody>
          <a:bodyPr/>
          <a:lstStyle/>
          <a:p>
            <a:fld id="{A96C2180-6963-431F-8075-5ABB2CC72967}" type="slidenum">
              <a:rPr lang="en-US" smtClean="0"/>
              <a:t>8</a:t>
            </a:fld>
            <a:endParaRPr lang="en-US" dirty="0"/>
          </a:p>
        </p:txBody>
      </p:sp>
    </p:spTree>
    <p:extLst>
      <p:ext uri="{BB962C8B-B14F-4D97-AF65-F5344CB8AC3E}">
        <p14:creationId xmlns:p14="http://schemas.microsoft.com/office/powerpoint/2010/main" val="3838766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References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Bouslimani, A., Porto, C., Rath, C. M., Wang, M., Guo, Y., Gonzalez, A. &amp; Zhang, L. (2015). Molecular cartography of the human skin surface in 3D.</a:t>
            </a:r>
          </a:p>
          <a:p>
            <a:r>
              <a:rPr lang="en-US" sz="1200" kern="1200" dirty="0" smtClean="0">
                <a:solidFill>
                  <a:schemeClr val="tx1"/>
                </a:solidFill>
                <a:effectLst/>
                <a:latin typeface="+mn-lt"/>
                <a:ea typeface="+mn-ea"/>
                <a:cs typeface="+mn-cs"/>
              </a:rPr>
              <a:t>Lewis, T. (2016). The blood vessels of the human skin.</a:t>
            </a:r>
          </a:p>
          <a:p>
            <a:r>
              <a:rPr lang="en-US" sz="1200" kern="1200" dirty="0" smtClean="0">
                <a:solidFill>
                  <a:schemeClr val="tx1"/>
                </a:solidFill>
                <a:effectLst/>
                <a:latin typeface="+mn-lt"/>
                <a:ea typeface="+mn-ea"/>
                <a:cs typeface="+mn-cs"/>
              </a:rPr>
              <a:t>Mauldin, E. A., &amp; Peters-Kennedy, J. (2015). Integumentary system.</a:t>
            </a:r>
          </a:p>
          <a:p>
            <a:r>
              <a:rPr lang="en-US" sz="1200" kern="1200" dirty="0" smtClean="0">
                <a:solidFill>
                  <a:schemeClr val="tx1"/>
                </a:solidFill>
                <a:effectLst/>
                <a:latin typeface="+mn-lt"/>
                <a:ea typeface="+mn-ea"/>
                <a:cs typeface="+mn-cs"/>
              </a:rPr>
              <a:t> Montagu, A., &amp; Montague, A. (2017). </a:t>
            </a:r>
            <a:r>
              <a:rPr lang="en-US" sz="1200" i="1" kern="1200" dirty="0" smtClean="0">
                <a:solidFill>
                  <a:schemeClr val="tx1"/>
                </a:solidFill>
                <a:effectLst/>
                <a:latin typeface="+mn-lt"/>
                <a:ea typeface="+mn-ea"/>
                <a:cs typeface="+mn-cs"/>
              </a:rPr>
              <a:t>Touching: The human significance of the skin</a:t>
            </a:r>
            <a:r>
              <a:rPr lang="en-US" sz="1200" kern="1200" dirty="0" smtClean="0">
                <a:solidFill>
                  <a:schemeClr val="tx1"/>
                </a:solidFill>
                <a:effectLst/>
                <a:latin typeface="+mn-lt"/>
                <a:ea typeface="+mn-ea"/>
                <a:cs typeface="+mn-cs"/>
              </a:rPr>
              <a:t> (p. 292). New York: Columbia University Press.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96C2180-6963-431F-8075-5ABB2CC72967}" type="slidenum">
              <a:rPr lang="en-US" smtClean="0"/>
              <a:t>9</a:t>
            </a:fld>
            <a:endParaRPr lang="en-US" dirty="0"/>
          </a:p>
        </p:txBody>
      </p:sp>
    </p:spTree>
    <p:extLst>
      <p:ext uri="{BB962C8B-B14F-4D97-AF65-F5344CB8AC3E}">
        <p14:creationId xmlns:p14="http://schemas.microsoft.com/office/powerpoint/2010/main" val="2570385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3A98D36B-99EF-4A17-8C2D-BE7BE00309E0}"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D36B-99EF-4A17-8C2D-BE7BE00309E0}"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3A98D36B-99EF-4A17-8C2D-BE7BE00309E0}"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D36B-99EF-4A17-8C2D-BE7BE00309E0}"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D36B-99EF-4A17-8C2D-BE7BE00309E0}"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D36B-99EF-4A17-8C2D-BE7BE00309E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D36B-99EF-4A17-8C2D-BE7BE00309E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D36B-99EF-4A17-8C2D-BE7BE00309E0}"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D36B-99EF-4A17-8C2D-BE7BE00309E0}"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D36B-99EF-4A17-8C2D-BE7BE00309E0}"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2F005F-37A8-4887-B74D-0FF48A93E34D}" type="datetimeFigureOut">
              <a:rPr lang="en-US" smtClean="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D36B-99EF-4A17-8C2D-BE7BE00309E0}"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C2F005F-37A8-4887-B74D-0FF48A93E34D}" type="datetimeFigureOut">
              <a:rPr lang="en-US" smtClean="0"/>
              <a:t>12/9/2018</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A98D36B-99EF-4A17-8C2D-BE7BE00309E0}"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8229600" cy="1828800"/>
          </a:xfrm>
        </p:spPr>
        <p:txBody>
          <a:bodyPr>
            <a:normAutofit/>
          </a:bodyPr>
          <a:lstStyle/>
          <a:p>
            <a:r>
              <a:rPr lang="en-US" sz="2800" dirty="0" smtClean="0">
                <a:latin typeface="Times New Roman" pitchFamily="18" charset="0"/>
                <a:cs typeface="Times New Roman" pitchFamily="18" charset="0"/>
              </a:rPr>
              <a:t>Project presentation on </a:t>
            </a:r>
            <a:r>
              <a:rPr lang="en-US" sz="2800" dirty="0">
                <a:effectLst/>
                <a:latin typeface="Times New Roman" pitchFamily="18" charset="0"/>
                <a:cs typeface="Times New Roman" pitchFamily="18" charset="0"/>
              </a:rPr>
              <a:t> </a:t>
            </a:r>
            <a:br>
              <a:rPr lang="en-US" sz="2800" dirty="0">
                <a:effectLst/>
                <a:latin typeface="Times New Roman" pitchFamily="18" charset="0"/>
                <a:cs typeface="Times New Roman" pitchFamily="18" charset="0"/>
              </a:rPr>
            </a:br>
            <a:r>
              <a:rPr lang="en-US" sz="2800" dirty="0">
                <a:effectLst/>
                <a:latin typeface="Times New Roman" pitchFamily="18" charset="0"/>
                <a:cs typeface="Times New Roman" pitchFamily="18" charset="0"/>
              </a:rPr>
              <a:t>Integumentary </a:t>
            </a:r>
            <a:r>
              <a:rPr lang="en-US" sz="2800" dirty="0" smtClean="0">
                <a:effectLst/>
                <a:latin typeface="Times New Roman" pitchFamily="18" charset="0"/>
                <a:cs typeface="Times New Roman" pitchFamily="18" charset="0"/>
              </a:rPr>
              <a:t>system</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p>
        </p:txBody>
      </p:sp>
      <p:sp>
        <p:nvSpPr>
          <p:cNvPr id="3" name="Subtitle 2"/>
          <p:cNvSpPr>
            <a:spLocks noGrp="1"/>
          </p:cNvSpPr>
          <p:nvPr>
            <p:ph type="subTitle" idx="1"/>
          </p:nvPr>
        </p:nvSpPr>
        <p:spPr>
          <a:xfrm>
            <a:off x="1600200" y="2514600"/>
            <a:ext cx="6400800" cy="1752600"/>
          </a:xfrm>
        </p:spPr>
        <p:txBody>
          <a:bodyPr>
            <a:noAutofit/>
          </a:bodyPr>
          <a:lstStyle/>
          <a:p>
            <a:pPr algn="ctr"/>
            <a:r>
              <a:rPr lang="en-US" sz="2800" dirty="0" smtClean="0">
                <a:latin typeface="Times New Roman" pitchFamily="18" charset="0"/>
                <a:cs typeface="Times New Roman" pitchFamily="18" charset="0"/>
              </a:rPr>
              <a:t>Yamamah </a:t>
            </a:r>
            <a:r>
              <a:rPr lang="en-US" sz="2800" dirty="0">
                <a:latin typeface="Times New Roman" pitchFamily="18" charset="0"/>
                <a:cs typeface="Times New Roman" pitchFamily="18" charset="0"/>
              </a:rPr>
              <a:t>Yahya</a:t>
            </a:r>
          </a:p>
          <a:p>
            <a:pPr algn="ctr"/>
            <a:r>
              <a:rPr lang="en-US" sz="2800" dirty="0">
                <a:latin typeface="Times New Roman" pitchFamily="18" charset="0"/>
                <a:cs typeface="Times New Roman" pitchFamily="18" charset="0"/>
              </a:rPr>
              <a:t>Institutional Affiliation </a:t>
            </a:r>
          </a:p>
          <a:p>
            <a:pPr algn="ctr"/>
            <a:r>
              <a:rPr lang="en-US" sz="2800" dirty="0">
                <a:latin typeface="Times New Roman" pitchFamily="18" charset="0"/>
                <a:cs typeface="Times New Roman" pitchFamily="18" charset="0"/>
              </a:rPr>
              <a:t>Course </a:t>
            </a:r>
          </a:p>
        </p:txBody>
      </p:sp>
    </p:spTree>
    <p:extLst>
      <p:ext uri="{BB962C8B-B14F-4D97-AF65-F5344CB8AC3E}">
        <p14:creationId xmlns:p14="http://schemas.microsoft.com/office/powerpoint/2010/main" val="888800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a:effectLst/>
              </a:rPr>
              <a:t> </a:t>
            </a:r>
            <a:br>
              <a:rPr lang="en-US" sz="2800" dirty="0">
                <a:effectLst/>
              </a:rPr>
            </a:br>
            <a:r>
              <a:rPr lang="en-US" sz="3100" dirty="0" err="1" smtClean="0">
                <a:effectLst/>
                <a:latin typeface="Times New Roman" pitchFamily="18" charset="0"/>
                <a:cs typeface="Times New Roman" pitchFamily="18" charset="0"/>
              </a:rPr>
              <a:t>Introduction:Integumentary</a:t>
            </a:r>
            <a:r>
              <a:rPr lang="en-US" sz="3100" dirty="0" smtClean="0">
                <a:effectLst/>
                <a:latin typeface="Times New Roman" pitchFamily="18" charset="0"/>
                <a:cs typeface="Times New Roman" pitchFamily="18" charset="0"/>
              </a:rPr>
              <a:t> system</a:t>
            </a:r>
            <a:r>
              <a:rPr lang="en-US" dirty="0">
                <a:effectLst/>
              </a:rPr>
              <a:t/>
            </a:r>
            <a:br>
              <a:rPr lang="en-US" dirty="0">
                <a:effectLst/>
              </a:rPr>
            </a:br>
            <a:endParaRPr lang="en-US" dirty="0"/>
          </a:p>
        </p:txBody>
      </p:sp>
      <p:sp>
        <p:nvSpPr>
          <p:cNvPr id="3" name="Content Placeholder 2"/>
          <p:cNvSpPr>
            <a:spLocks noGrp="1"/>
          </p:cNvSpPr>
          <p:nvPr>
            <p:ph idx="1"/>
          </p:nvPr>
        </p:nvSpPr>
        <p:spPr>
          <a:xfrm>
            <a:off x="457200" y="1481329"/>
            <a:ext cx="8153400" cy="2785872"/>
          </a:xfrm>
        </p:spPr>
        <p:txBody>
          <a:bodyPr>
            <a:normAutofit/>
          </a:bodyPr>
          <a:lstStyle/>
          <a:p>
            <a:pPr>
              <a:buFont typeface="Wingdings" pitchFamily="2" charset="2"/>
              <a:buChar char="§"/>
            </a:pPr>
            <a:r>
              <a:rPr lang="en-US" sz="1800" dirty="0">
                <a:latin typeface="Times New Roman" pitchFamily="18" charset="0"/>
                <a:cs typeface="Times New Roman" pitchFamily="18" charset="0"/>
              </a:rPr>
              <a:t>This paper explores the integumentary system, with emphasis on the skin as the organ. </a:t>
            </a:r>
            <a:endParaRPr lang="en-US" sz="1800" dirty="0" smtClean="0">
              <a:latin typeface="Times New Roman" pitchFamily="18" charset="0"/>
              <a:cs typeface="Times New Roman" pitchFamily="18" charset="0"/>
            </a:endParaRPr>
          </a:p>
          <a:p>
            <a:pPr>
              <a:buFont typeface="Wingdings" pitchFamily="2" charset="2"/>
              <a:buChar char="§"/>
            </a:pPr>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article also discusses the anatomical location and description of the skin, the types of cells and tissues of the skin, and the functions of the skin. </a:t>
            </a:r>
            <a:endParaRPr lang="en-US" sz="1800" dirty="0" smtClean="0">
              <a:latin typeface="Times New Roman" pitchFamily="18" charset="0"/>
              <a:cs typeface="Times New Roman" pitchFamily="18" charset="0"/>
            </a:endParaRPr>
          </a:p>
          <a:p>
            <a:pPr>
              <a:buFont typeface="Wingdings" pitchFamily="2" charset="2"/>
              <a:buChar char="§"/>
            </a:pPr>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articles also present how the skin maintains homeostasis in the </a:t>
            </a:r>
            <a:r>
              <a:rPr lang="en-US" sz="1800" dirty="0" smtClean="0">
                <a:latin typeface="Times New Roman" pitchFamily="18" charset="0"/>
                <a:cs typeface="Times New Roman" pitchFamily="18" charset="0"/>
              </a:rPr>
              <a:t>body.</a:t>
            </a:r>
          </a:p>
          <a:p>
            <a:pPr>
              <a:buFont typeface="Wingdings" pitchFamily="2" charset="2"/>
              <a:buChar char="§"/>
            </a:pPr>
            <a:r>
              <a:rPr lang="en-US" sz="1800" dirty="0" smtClean="0">
                <a:latin typeface="Times New Roman" pitchFamily="18" charset="0"/>
                <a:cs typeface="Times New Roman" pitchFamily="18" charset="0"/>
              </a:rPr>
              <a:t>It offers </a:t>
            </a:r>
            <a:r>
              <a:rPr lang="en-US" sz="1800" dirty="0">
                <a:latin typeface="Times New Roman" pitchFamily="18" charset="0"/>
                <a:cs typeface="Times New Roman" pitchFamily="18" charset="0"/>
              </a:rPr>
              <a:t>a prediction on the potential problems that could occur in the skin if it does not maintain homeostasis.</a:t>
            </a:r>
          </a:p>
          <a:p>
            <a:pPr>
              <a:buFont typeface="Wingdings" pitchFamily="2" charset="2"/>
              <a:buChar char="§"/>
            </a:pPr>
            <a:endParaRPr lang="en-US" dirty="0"/>
          </a:p>
        </p:txBody>
      </p:sp>
    </p:spTree>
    <p:extLst>
      <p:ext uri="{BB962C8B-B14F-4D97-AF65-F5344CB8AC3E}">
        <p14:creationId xmlns:p14="http://schemas.microsoft.com/office/powerpoint/2010/main" val="2289255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1800" dirty="0" smtClean="0">
                <a:latin typeface="Times New Roman" pitchFamily="18" charset="0"/>
                <a:cs typeface="Times New Roman" pitchFamily="18" charset="0"/>
              </a:rPr>
              <a:t>Major parts and role of skin </a:t>
            </a:r>
            <a:endParaRPr lang="en-US" sz="1800" dirty="0">
              <a:latin typeface="Times New Roman" pitchFamily="18" charset="0"/>
              <a:cs typeface="Times New Roman" pitchFamily="18" charset="0"/>
            </a:endParaRPr>
          </a:p>
        </p:txBody>
      </p:sp>
      <p:sp>
        <p:nvSpPr>
          <p:cNvPr id="5" name="Content Placeholder 4"/>
          <p:cNvSpPr>
            <a:spLocks noGrp="1"/>
          </p:cNvSpPr>
          <p:nvPr>
            <p:ph sz="half" idx="1"/>
          </p:nvPr>
        </p:nvSpPr>
        <p:spPr>
          <a:xfrm>
            <a:off x="609600" y="1447800"/>
            <a:ext cx="5791200" cy="4191000"/>
          </a:xfrm>
        </p:spPr>
        <p:txBody>
          <a:bodyPr>
            <a:noAutofit/>
          </a:bodyPr>
          <a:lstStyle/>
          <a:p>
            <a:pPr marL="285750" indent="-285750">
              <a:spcBef>
                <a:spcPts val="0"/>
              </a:spcBef>
              <a:buClrTx/>
              <a:buSzTx/>
              <a:defRPr/>
            </a:pPr>
            <a:r>
              <a:rPr lang="en-US" sz="1800" dirty="0">
                <a:latin typeface="Times New Roman" pitchFamily="18" charset="0"/>
                <a:cs typeface="Times New Roman" pitchFamily="18" charset="0"/>
              </a:rPr>
              <a:t>This slides describes </a:t>
            </a:r>
            <a:r>
              <a:rPr lang="en-US" sz="1800" dirty="0" smtClean="0">
                <a:latin typeface="Times New Roman" pitchFamily="18" charset="0"/>
                <a:cs typeface="Times New Roman" pitchFamily="18" charset="0"/>
              </a:rPr>
              <a:t>parts and some </a:t>
            </a:r>
            <a:r>
              <a:rPr lang="en-US" sz="1800" dirty="0">
                <a:latin typeface="Times New Roman" pitchFamily="18" charset="0"/>
                <a:cs typeface="Times New Roman" pitchFamily="18" charset="0"/>
              </a:rPr>
              <a:t>role skin in human </a:t>
            </a:r>
            <a:r>
              <a:rPr lang="en-US" sz="1800" dirty="0" smtClean="0">
                <a:latin typeface="Times New Roman" pitchFamily="18" charset="0"/>
                <a:cs typeface="Times New Roman" pitchFamily="18" charset="0"/>
              </a:rPr>
              <a:t>body. </a:t>
            </a:r>
            <a:endParaRPr lang="en-US" sz="1800" dirty="0">
              <a:latin typeface="Times New Roman" pitchFamily="18" charset="0"/>
              <a:cs typeface="Times New Roman" pitchFamily="18" charset="0"/>
            </a:endParaRPr>
          </a:p>
          <a:p>
            <a:pPr marL="285750" indent="-285750">
              <a:spcBef>
                <a:spcPts val="0"/>
              </a:spcBef>
              <a:buClrTx/>
              <a:buSzTx/>
              <a:defRPr/>
            </a:pPr>
            <a:r>
              <a:rPr lang="en-US" sz="1800" dirty="0">
                <a:latin typeface="Times New Roman" pitchFamily="18" charset="0"/>
                <a:cs typeface="Times New Roman" pitchFamily="18" charset="0"/>
              </a:rPr>
              <a:t>The skin is a superior organ in the body which covers the whole body. </a:t>
            </a:r>
          </a:p>
          <a:p>
            <a:pPr marL="285750" indent="-285750">
              <a:spcBef>
                <a:spcPts val="0"/>
              </a:spcBef>
              <a:buClrTx/>
              <a:buSzTx/>
              <a:defRPr/>
            </a:pPr>
            <a:r>
              <a:rPr lang="en-US" sz="1800" dirty="0">
                <a:latin typeface="Times New Roman" pitchFamily="18" charset="0"/>
                <a:cs typeface="Times New Roman" pitchFamily="18" charset="0"/>
              </a:rPr>
              <a:t>The human skin is actually the largest organ in the body. It is the outer covering of the body. </a:t>
            </a:r>
          </a:p>
          <a:p>
            <a:pPr marL="285750" indent="-285750">
              <a:spcBef>
                <a:spcPts val="0"/>
              </a:spcBef>
              <a:buClrTx/>
              <a:buSzTx/>
              <a:defRPr/>
            </a:pPr>
            <a:r>
              <a:rPr lang="en-US" sz="1800" dirty="0">
                <a:latin typeface="Times New Roman" pitchFamily="18" charset="0"/>
                <a:cs typeface="Times New Roman" pitchFamily="18" charset="0"/>
              </a:rPr>
              <a:t>It is made up of two main layers namely, the epidermis and the dermis. </a:t>
            </a:r>
          </a:p>
          <a:p>
            <a:pPr marL="285750" indent="-285750">
              <a:spcBef>
                <a:spcPts val="0"/>
              </a:spcBef>
              <a:buClrTx/>
              <a:buSzTx/>
              <a:defRPr/>
            </a:pPr>
            <a:r>
              <a:rPr lang="en-US" sz="1800" dirty="0">
                <a:latin typeface="Times New Roman" pitchFamily="18" charset="0"/>
                <a:cs typeface="Times New Roman" pitchFamily="18" charset="0"/>
              </a:rPr>
              <a:t>The epidermis is the outer most layer of the skin which protects the inner organs of the body. </a:t>
            </a:r>
          </a:p>
          <a:p>
            <a:pPr marL="285750" indent="-285750">
              <a:spcBef>
                <a:spcPts val="0"/>
              </a:spcBef>
              <a:buClrTx/>
              <a:buSzTx/>
              <a:defRPr/>
            </a:pPr>
            <a:r>
              <a:rPr lang="en-US" sz="1800" dirty="0">
                <a:latin typeface="Times New Roman" pitchFamily="18" charset="0"/>
                <a:cs typeface="Times New Roman" pitchFamily="18" charset="0"/>
              </a:rPr>
              <a:t> Its main functions are the protection of the body, making new skin cells and giving the skin its color (Lewis, 2016).</a:t>
            </a:r>
          </a:p>
          <a:p>
            <a:pPr marL="285750" indent="-285750">
              <a:spcBef>
                <a:spcPts val="0"/>
              </a:spcBef>
              <a:buClrTx/>
              <a:buSzTx/>
              <a:defRPr/>
            </a:pPr>
            <a:r>
              <a:rPr lang="en-US" sz="1800" dirty="0">
                <a:latin typeface="Times New Roman" pitchFamily="18" charset="0"/>
                <a:cs typeface="Times New Roman" pitchFamily="18" charset="0"/>
              </a:rPr>
              <a:t> The dermis, on the other hand, lies beneath the epidermis and its function is to produce oil and sweat glands</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p:txBody>
      </p:sp>
      <p:pic>
        <p:nvPicPr>
          <p:cNvPr id="7" name="Content Placeholder 6" descr="Image result for parts of human skin and their functions"/>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477000" y="1371600"/>
            <a:ext cx="2514600" cy="2667000"/>
          </a:xfrm>
          <a:prstGeom prst="rect">
            <a:avLst/>
          </a:prstGeom>
          <a:noFill/>
          <a:ln>
            <a:noFill/>
          </a:ln>
        </p:spPr>
      </p:pic>
    </p:spTree>
    <p:extLst>
      <p:ext uri="{BB962C8B-B14F-4D97-AF65-F5344CB8AC3E}">
        <p14:creationId xmlns:p14="http://schemas.microsoft.com/office/powerpoint/2010/main" val="1747184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2800" dirty="0" smtClean="0">
                <a:latin typeface="Times New Roman" pitchFamily="18" charset="0"/>
                <a:cs typeface="Times New Roman" pitchFamily="18" charset="0"/>
              </a:rPr>
              <a:t>How doe dermis differ from epidermis in terms of structures  </a:t>
            </a:r>
            <a:endParaRPr lang="en-US" sz="2800" dirty="0">
              <a:latin typeface="Times New Roman" pitchFamily="18" charset="0"/>
              <a:cs typeface="Times New Roman" pitchFamily="18" charset="0"/>
            </a:endParaRPr>
          </a:p>
        </p:txBody>
      </p:sp>
      <p:sp>
        <p:nvSpPr>
          <p:cNvPr id="3" name="Content Placeholder 2"/>
          <p:cNvSpPr>
            <a:spLocks noGrp="1"/>
          </p:cNvSpPr>
          <p:nvPr>
            <p:ph sz="half" idx="1"/>
          </p:nvPr>
        </p:nvSpPr>
        <p:spPr>
          <a:xfrm>
            <a:off x="533400" y="1143000"/>
            <a:ext cx="4953000" cy="5715000"/>
          </a:xfrm>
        </p:spPr>
        <p:txBody>
          <a:bodyPr>
            <a:normAutofit fontScale="25000" lnSpcReduction="20000"/>
          </a:bodyPr>
          <a:lstStyle/>
          <a:p>
            <a:r>
              <a:rPr lang="en-US" sz="7200" dirty="0">
                <a:latin typeface="Times New Roman" pitchFamily="18" charset="0"/>
                <a:cs typeface="Times New Roman" pitchFamily="18" charset="0"/>
              </a:rPr>
              <a:t>The skin contains many specialized cells and structures</a:t>
            </a:r>
            <a:r>
              <a:rPr lang="en-US" sz="7200" dirty="0" smtClean="0">
                <a:latin typeface="Times New Roman" pitchFamily="18" charset="0"/>
                <a:cs typeface="Times New Roman" pitchFamily="18" charset="0"/>
              </a:rPr>
              <a:t>.</a:t>
            </a:r>
          </a:p>
          <a:p>
            <a:r>
              <a:rPr lang="en-US" sz="7200" dirty="0" smtClean="0">
                <a:latin typeface="Times New Roman" pitchFamily="18" charset="0"/>
                <a:cs typeface="Times New Roman" pitchFamily="18" charset="0"/>
              </a:rPr>
              <a:t> </a:t>
            </a:r>
            <a:r>
              <a:rPr lang="en-US" sz="7200" dirty="0">
                <a:latin typeface="Times New Roman" pitchFamily="18" charset="0"/>
                <a:cs typeface="Times New Roman" pitchFamily="18" charset="0"/>
              </a:rPr>
              <a:t>The epidermis does not have anybody cells and blood cells</a:t>
            </a:r>
            <a:r>
              <a:rPr lang="en-US" sz="7200" dirty="0" smtClean="0">
                <a:latin typeface="Times New Roman" pitchFamily="18" charset="0"/>
                <a:cs typeface="Times New Roman" pitchFamily="18" charset="0"/>
              </a:rPr>
              <a:t>.</a:t>
            </a:r>
          </a:p>
          <a:p>
            <a:r>
              <a:rPr lang="en-US" sz="7200" dirty="0" smtClean="0">
                <a:latin typeface="Times New Roman" pitchFamily="18" charset="0"/>
                <a:cs typeface="Times New Roman" pitchFamily="18" charset="0"/>
              </a:rPr>
              <a:t> </a:t>
            </a:r>
            <a:r>
              <a:rPr lang="en-US" sz="7200" dirty="0">
                <a:latin typeface="Times New Roman" pitchFamily="18" charset="0"/>
                <a:cs typeface="Times New Roman" pitchFamily="18" charset="0"/>
              </a:rPr>
              <a:t>The dermis, on the other hand, contains blood and lymph cells, oil and sweat glands, nerves, blood capillaries, and hair follicles. </a:t>
            </a:r>
            <a:endParaRPr lang="en-US" sz="7200" dirty="0" smtClean="0">
              <a:latin typeface="Times New Roman" pitchFamily="18" charset="0"/>
              <a:cs typeface="Times New Roman" pitchFamily="18" charset="0"/>
            </a:endParaRPr>
          </a:p>
          <a:p>
            <a:r>
              <a:rPr lang="en-US" sz="7200" dirty="0" smtClean="0">
                <a:latin typeface="Times New Roman" pitchFamily="18" charset="0"/>
                <a:cs typeface="Times New Roman" pitchFamily="18" charset="0"/>
              </a:rPr>
              <a:t>The </a:t>
            </a:r>
            <a:r>
              <a:rPr lang="en-US" sz="7200" dirty="0">
                <a:latin typeface="Times New Roman" pitchFamily="18" charset="0"/>
                <a:cs typeface="Times New Roman" pitchFamily="18" charset="0"/>
              </a:rPr>
              <a:t>dermis is divided into two parts; the reticular dermis and the papillary dermis (Lewis, 2016). </a:t>
            </a:r>
            <a:endParaRPr lang="en-US" sz="7200" dirty="0" smtClean="0">
              <a:latin typeface="Times New Roman" pitchFamily="18" charset="0"/>
              <a:cs typeface="Times New Roman" pitchFamily="18" charset="0"/>
            </a:endParaRPr>
          </a:p>
          <a:p>
            <a:r>
              <a:rPr lang="en-US" sz="7200" dirty="0" smtClean="0">
                <a:latin typeface="Times New Roman" pitchFamily="18" charset="0"/>
                <a:cs typeface="Times New Roman" pitchFamily="18" charset="0"/>
              </a:rPr>
              <a:t>The </a:t>
            </a:r>
            <a:r>
              <a:rPr lang="en-US" sz="7200" dirty="0">
                <a:latin typeface="Times New Roman" pitchFamily="18" charset="0"/>
                <a:cs typeface="Times New Roman" pitchFamily="18" charset="0"/>
              </a:rPr>
              <a:t>papillary dermis is a thin, upper layer and is composed of loose areolar connective tissue. It is fingerlike projections which extend toward the epidermis. </a:t>
            </a:r>
            <a:endParaRPr lang="en-US" sz="7200" dirty="0" smtClean="0">
              <a:latin typeface="Times New Roman" pitchFamily="18" charset="0"/>
              <a:cs typeface="Times New Roman" pitchFamily="18" charset="0"/>
            </a:endParaRPr>
          </a:p>
          <a:p>
            <a:r>
              <a:rPr lang="en-US" sz="7200" dirty="0" smtClean="0">
                <a:latin typeface="Times New Roman" pitchFamily="18" charset="0"/>
                <a:cs typeface="Times New Roman" pitchFamily="18" charset="0"/>
              </a:rPr>
              <a:t>The </a:t>
            </a:r>
            <a:r>
              <a:rPr lang="en-US" sz="7200" dirty="0">
                <a:latin typeface="Times New Roman" pitchFamily="18" charset="0"/>
                <a:cs typeface="Times New Roman" pitchFamily="18" charset="0"/>
              </a:rPr>
              <a:t>reticular region, on the other hand, is thick and is composed of dense, irregular connective tissue. </a:t>
            </a:r>
            <a:endParaRPr lang="en-US" sz="7200" dirty="0" smtClean="0">
              <a:latin typeface="Times New Roman" pitchFamily="18" charset="0"/>
              <a:cs typeface="Times New Roman" pitchFamily="18" charset="0"/>
            </a:endParaRPr>
          </a:p>
          <a:p>
            <a:r>
              <a:rPr lang="en-US" sz="7200" dirty="0" smtClean="0">
                <a:latin typeface="Times New Roman" pitchFamily="18" charset="0"/>
                <a:cs typeface="Times New Roman" pitchFamily="18" charset="0"/>
              </a:rPr>
              <a:t>It </a:t>
            </a:r>
            <a:r>
              <a:rPr lang="en-US" sz="7200" dirty="0">
                <a:latin typeface="Times New Roman" pitchFamily="18" charset="0"/>
                <a:cs typeface="Times New Roman" pitchFamily="18" charset="0"/>
              </a:rPr>
              <a:t>has a dense concentration of elastic, collagenous, and reticular fibers weaving around it, hence its name. The roots of hairs, sweat glands, nails, and blood cells are located within this layer (</a:t>
            </a:r>
            <a:r>
              <a:rPr lang="en-US" sz="7200" dirty="0" smtClean="0">
                <a:latin typeface="Times New Roman" pitchFamily="18" charset="0"/>
                <a:cs typeface="Times New Roman" pitchFamily="18" charset="0"/>
              </a:rPr>
              <a:t>Lewis,2016).</a:t>
            </a:r>
            <a:r>
              <a:rPr lang="en-US" dirty="0" smtClean="0"/>
              <a:t>.</a:t>
            </a:r>
            <a:endParaRPr lang="en-US" dirty="0"/>
          </a:p>
          <a:p>
            <a:endParaRPr lang="en-US" dirty="0"/>
          </a:p>
        </p:txBody>
      </p:sp>
      <p:pic>
        <p:nvPicPr>
          <p:cNvPr id="5" name="Content Placeholder 4" descr="Image result for structures of skin cells"/>
          <p:cNvPicPr>
            <a:picLocks noGrp="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048375" y="3810000"/>
            <a:ext cx="2895600" cy="2326544"/>
          </a:xfrm>
          <a:prstGeom prst="rect">
            <a:avLst/>
          </a:prstGeom>
          <a:noFill/>
          <a:ln>
            <a:noFill/>
          </a:ln>
        </p:spPr>
      </p:pic>
      <p:pic>
        <p:nvPicPr>
          <p:cNvPr id="6" name="Picture 5" descr="Image result for difference between dermis epidermis and hypodermis"/>
          <p:cNvPicPr/>
          <p:nvPr/>
        </p:nvPicPr>
        <p:blipFill>
          <a:blip r:embed="rId4">
            <a:extLst>
              <a:ext uri="{28A0092B-C50C-407E-A947-70E740481C1C}">
                <a14:useLocalDpi xmlns:a14="http://schemas.microsoft.com/office/drawing/2010/main" val="0"/>
              </a:ext>
            </a:extLst>
          </a:blip>
          <a:srcRect/>
          <a:stretch>
            <a:fillRect/>
          </a:stretch>
        </p:blipFill>
        <p:spPr bwMode="auto">
          <a:xfrm>
            <a:off x="6019800" y="1219200"/>
            <a:ext cx="2895600" cy="2362200"/>
          </a:xfrm>
          <a:prstGeom prst="rect">
            <a:avLst/>
          </a:prstGeom>
          <a:noFill/>
          <a:ln>
            <a:noFill/>
          </a:ln>
        </p:spPr>
      </p:pic>
    </p:spTree>
    <p:extLst>
      <p:ext uri="{BB962C8B-B14F-4D97-AF65-F5344CB8AC3E}">
        <p14:creationId xmlns:p14="http://schemas.microsoft.com/office/powerpoint/2010/main" val="522782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smtClean="0">
                <a:latin typeface="Times New Roman" pitchFamily="18" charset="0"/>
                <a:cs typeface="Times New Roman" pitchFamily="18" charset="0"/>
              </a:rPr>
              <a:t>Main function of human skin </a:t>
            </a:r>
            <a:endParaRPr lang="en-US" sz="1800"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481329"/>
            <a:ext cx="4038600" cy="3928872"/>
          </a:xfrm>
        </p:spPr>
        <p:txBody>
          <a:bodyPr>
            <a:normAutofit/>
          </a:bodyPr>
          <a:lstStyle/>
          <a:p>
            <a:r>
              <a:rPr lang="en-US" sz="1800" dirty="0">
                <a:latin typeface="Times New Roman" pitchFamily="18" charset="0"/>
                <a:cs typeface="Times New Roman" pitchFamily="18" charset="0"/>
              </a:rPr>
              <a:t>The main function of the skin is to serve as a protective barrier that interacts with the hostile environment. </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Other </a:t>
            </a:r>
            <a:r>
              <a:rPr lang="en-US" sz="1800" dirty="0">
                <a:latin typeface="Times New Roman" pitchFamily="18" charset="0"/>
                <a:cs typeface="Times New Roman" pitchFamily="18" charset="0"/>
              </a:rPr>
              <a:t>important functions of the skin include regulating the body temperature, insulation, and synthesis of vitamin D, gathering sensory information and playing an active role in the immune system for body protection from diseases (Montagu &amp; Montague, 2017).</a:t>
            </a:r>
            <a:r>
              <a:rPr lang="en-US" sz="2100" dirty="0">
                <a:latin typeface="Times New Roman" pitchFamily="18" charset="0"/>
                <a:cs typeface="Times New Roman" pitchFamily="18" charset="0"/>
              </a:rPr>
              <a:t>  </a:t>
            </a:r>
          </a:p>
          <a:p>
            <a:endParaRPr lang="en-US" dirty="0"/>
          </a:p>
        </p:txBody>
      </p:sp>
      <p:pic>
        <p:nvPicPr>
          <p:cNvPr id="5" name="Content Placeholder 4" descr="Image result for functions of skin cells"/>
          <p:cNvPicPr>
            <a:picLocks noGrp="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876800" y="1600200"/>
            <a:ext cx="3886200" cy="3581400"/>
          </a:xfrm>
          <a:prstGeom prst="rect">
            <a:avLst/>
          </a:prstGeom>
          <a:noFill/>
          <a:ln>
            <a:noFill/>
          </a:ln>
        </p:spPr>
      </p:pic>
    </p:spTree>
    <p:extLst>
      <p:ext uri="{BB962C8B-B14F-4D97-AF65-F5344CB8AC3E}">
        <p14:creationId xmlns:p14="http://schemas.microsoft.com/office/powerpoint/2010/main" val="2830565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7391400" cy="1066800"/>
          </a:xfrm>
        </p:spPr>
        <p:txBody>
          <a:bodyPr>
            <a:noAutofit/>
          </a:bodyPr>
          <a:lstStyle/>
          <a:p>
            <a:r>
              <a:rPr lang="en-US" sz="2800" cap="none" dirty="0">
                <a:latin typeface="Times New Roman" pitchFamily="18" charset="0"/>
                <a:cs typeface="Times New Roman" pitchFamily="18" charset="0"/>
              </a:rPr>
              <a:t>H</a:t>
            </a:r>
            <a:r>
              <a:rPr lang="en-US" sz="2800" cap="none" dirty="0" smtClean="0">
                <a:latin typeface="Times New Roman" pitchFamily="18" charset="0"/>
                <a:cs typeface="Times New Roman" pitchFamily="18" charset="0"/>
              </a:rPr>
              <a:t>ow skin regulate body temperature </a:t>
            </a:r>
            <a:endParaRPr lang="en-US" sz="2800" cap="none"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1752600"/>
            <a:ext cx="6324600" cy="3276600"/>
          </a:xfrm>
        </p:spPr>
        <p:txBody>
          <a:bodyPr>
            <a:normAutofit fontScale="25000" lnSpcReduction="20000"/>
          </a:bodyPr>
          <a:lstStyle/>
          <a:p>
            <a:pPr marL="457200" indent="-457200" algn="l">
              <a:buFont typeface="Arial" pitchFamily="34" charset="0"/>
              <a:buChar char="•"/>
            </a:pPr>
            <a:r>
              <a:rPr lang="en-US" sz="7200" dirty="0">
                <a:latin typeface="Times New Roman" pitchFamily="18" charset="0"/>
                <a:cs typeface="Times New Roman" pitchFamily="18" charset="0"/>
              </a:rPr>
              <a:t>The skin acts to regulate the body temperature through sweating. </a:t>
            </a:r>
            <a:endParaRPr lang="en-US" sz="7200" dirty="0" smtClean="0">
              <a:latin typeface="Times New Roman" pitchFamily="18" charset="0"/>
              <a:cs typeface="Times New Roman" pitchFamily="18" charset="0"/>
            </a:endParaRPr>
          </a:p>
          <a:p>
            <a:pPr marL="457200" indent="-457200" algn="l">
              <a:buFont typeface="Arial" pitchFamily="34" charset="0"/>
              <a:buChar char="•"/>
            </a:pPr>
            <a:r>
              <a:rPr lang="en-US" sz="7200" dirty="0" smtClean="0">
                <a:latin typeface="Times New Roman" pitchFamily="18" charset="0"/>
                <a:cs typeface="Times New Roman" pitchFamily="18" charset="0"/>
              </a:rPr>
              <a:t>Thus</a:t>
            </a:r>
            <a:r>
              <a:rPr lang="en-US" sz="7200" dirty="0">
                <a:latin typeface="Times New Roman" pitchFamily="18" charset="0"/>
                <a:cs typeface="Times New Roman" pitchFamily="18" charset="0"/>
              </a:rPr>
              <a:t>, it helps to keep the standard body temperature of the body. </a:t>
            </a:r>
            <a:endParaRPr lang="en-US" sz="7200" dirty="0" smtClean="0">
              <a:latin typeface="Times New Roman" pitchFamily="18" charset="0"/>
              <a:cs typeface="Times New Roman" pitchFamily="18" charset="0"/>
            </a:endParaRPr>
          </a:p>
          <a:p>
            <a:pPr marL="457200" indent="-457200" algn="l">
              <a:buFont typeface="Arial" pitchFamily="34" charset="0"/>
              <a:buChar char="•"/>
            </a:pPr>
            <a:r>
              <a:rPr lang="en-US" sz="7200" dirty="0" smtClean="0">
                <a:latin typeface="Times New Roman" pitchFamily="18" charset="0"/>
                <a:cs typeface="Times New Roman" pitchFamily="18" charset="0"/>
              </a:rPr>
              <a:t>When </a:t>
            </a:r>
            <a:r>
              <a:rPr lang="en-US" sz="7200" dirty="0">
                <a:latin typeface="Times New Roman" pitchFamily="18" charset="0"/>
                <a:cs typeface="Times New Roman" pitchFamily="18" charset="0"/>
              </a:rPr>
              <a:t>the temperature of the body increases like say running, the skin cools the body by increased sweating to maintain homeostasis. </a:t>
            </a:r>
            <a:endParaRPr lang="en-US" sz="7200" dirty="0" smtClean="0">
              <a:latin typeface="Times New Roman" pitchFamily="18" charset="0"/>
              <a:cs typeface="Times New Roman" pitchFamily="18" charset="0"/>
            </a:endParaRPr>
          </a:p>
          <a:p>
            <a:pPr marL="457200" indent="-457200" algn="l">
              <a:buFont typeface="Arial" pitchFamily="34" charset="0"/>
              <a:buChar char="•"/>
            </a:pPr>
            <a:r>
              <a:rPr lang="en-US" sz="7200" dirty="0" smtClean="0">
                <a:latin typeface="Times New Roman" pitchFamily="18" charset="0"/>
                <a:cs typeface="Times New Roman" pitchFamily="18" charset="0"/>
              </a:rPr>
              <a:t>Conversely</a:t>
            </a:r>
            <a:r>
              <a:rPr lang="en-US" sz="7200" dirty="0">
                <a:latin typeface="Times New Roman" pitchFamily="18" charset="0"/>
                <a:cs typeface="Times New Roman" pitchFamily="18" charset="0"/>
              </a:rPr>
              <a:t>, when the body temperature falls, the sweat glands in the dermis do not secret fluid which causes involuntary contraction of muscles (shivering) which warms the body thus maintaining homeostasis (Bouslimani et al., 2015).</a:t>
            </a:r>
          </a:p>
          <a:p>
            <a:pPr marL="457200" indent="-457200">
              <a:buFont typeface="Arial" pitchFamily="34" charset="0"/>
              <a:buChar char="•"/>
            </a:pPr>
            <a:endParaRPr lang="en-US" dirty="0"/>
          </a:p>
        </p:txBody>
      </p:sp>
    </p:spTree>
    <p:extLst>
      <p:ext uri="{BB962C8B-B14F-4D97-AF65-F5344CB8AC3E}">
        <p14:creationId xmlns:p14="http://schemas.microsoft.com/office/powerpoint/2010/main" val="1205773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85800"/>
            <a:ext cx="8229600" cy="1066800"/>
          </a:xfrm>
        </p:spPr>
        <p:txBody>
          <a:bodyPr>
            <a:normAutofit/>
          </a:bodyPr>
          <a:lstStyle/>
          <a:p>
            <a:r>
              <a:rPr lang="en-US" sz="2800" cap="none" dirty="0">
                <a:latin typeface="Times New Roman" pitchFamily="18" charset="0"/>
                <a:cs typeface="Times New Roman" pitchFamily="18" charset="0"/>
              </a:rPr>
              <a:t>I</a:t>
            </a:r>
            <a:r>
              <a:rPr lang="en-US" sz="2800" cap="none" dirty="0" smtClean="0">
                <a:latin typeface="Times New Roman" pitchFamily="18" charset="0"/>
                <a:cs typeface="Times New Roman" pitchFamily="18" charset="0"/>
              </a:rPr>
              <a:t>mpacts of skin’s failure to maintains homeostasis  </a:t>
            </a:r>
            <a:endParaRPr lang="en-US" sz="2800" cap="none"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1828800"/>
            <a:ext cx="6553200" cy="3352800"/>
          </a:xfrm>
        </p:spPr>
        <p:txBody>
          <a:bodyPr>
            <a:noAutofit/>
          </a:bodyPr>
          <a:lstStyle/>
          <a:p>
            <a:pPr marL="285750" indent="-285750" algn="l">
              <a:buFont typeface="Wingdings" pitchFamily="2" charset="2"/>
              <a:buChar char="§"/>
            </a:pPr>
            <a:r>
              <a:rPr lang="en-US" sz="1800" dirty="0">
                <a:latin typeface="Times New Roman" pitchFamily="18" charset="0"/>
                <a:cs typeface="Times New Roman" pitchFamily="18" charset="0"/>
              </a:rPr>
              <a:t>If the skin does not maintain homeostasis it is bound to experience problems like acne, Vitiligo, rashes and fungal infections, dandruff, hives, actinic keratosis, and Eczema. </a:t>
            </a:r>
            <a:endParaRPr lang="en-US" sz="1800" dirty="0" smtClean="0">
              <a:latin typeface="Times New Roman" pitchFamily="18" charset="0"/>
              <a:cs typeface="Times New Roman" pitchFamily="18" charset="0"/>
            </a:endParaRPr>
          </a:p>
          <a:p>
            <a:pPr marL="285750" indent="-285750" algn="l">
              <a:buFont typeface="Wingdings" pitchFamily="2" charset="2"/>
              <a:buChar char="§"/>
            </a:pPr>
            <a:r>
              <a:rPr lang="en-US" sz="1800" dirty="0" smtClean="0">
                <a:latin typeface="Times New Roman" pitchFamily="18" charset="0"/>
                <a:cs typeface="Times New Roman" pitchFamily="18" charset="0"/>
              </a:rPr>
              <a:t>Vitiligo </a:t>
            </a:r>
            <a:r>
              <a:rPr lang="en-US" sz="1800" dirty="0">
                <a:latin typeface="Times New Roman" pitchFamily="18" charset="0"/>
                <a:cs typeface="Times New Roman" pitchFamily="18" charset="0"/>
              </a:rPr>
              <a:t>is a skin disease characterized by patches of the skin losing their pigment due to homeostasis imbalance. </a:t>
            </a:r>
            <a:endParaRPr lang="en-US" sz="1800" dirty="0" smtClean="0">
              <a:latin typeface="Times New Roman" pitchFamily="18" charset="0"/>
              <a:cs typeface="Times New Roman" pitchFamily="18" charset="0"/>
            </a:endParaRPr>
          </a:p>
          <a:p>
            <a:pPr marL="285750" indent="-285750" algn="l">
              <a:buFont typeface="Wingdings" pitchFamily="2" charset="2"/>
              <a:buChar char="§"/>
            </a:pPr>
            <a:r>
              <a:rPr lang="en-US" sz="1800" dirty="0" smtClean="0">
                <a:latin typeface="Times New Roman" pitchFamily="18" charset="0"/>
                <a:cs typeface="Times New Roman" pitchFamily="18" charset="0"/>
              </a:rPr>
              <a:t>Normally </a:t>
            </a:r>
            <a:r>
              <a:rPr lang="en-US" sz="1800" dirty="0">
                <a:latin typeface="Times New Roman" pitchFamily="18" charset="0"/>
                <a:cs typeface="Times New Roman" pitchFamily="18" charset="0"/>
              </a:rPr>
              <a:t>the color of the skin is determined by melanin which is produced by melanocytes cells. Vitiligo occurs when these cells die or stop functioning. </a:t>
            </a:r>
            <a:endParaRPr lang="en-US" sz="1800" dirty="0" smtClean="0">
              <a:latin typeface="Times New Roman" pitchFamily="18" charset="0"/>
              <a:cs typeface="Times New Roman" pitchFamily="18" charset="0"/>
            </a:endParaRPr>
          </a:p>
          <a:p>
            <a:pPr marL="285750" indent="-285750" algn="l">
              <a:buFont typeface="Wingdings" pitchFamily="2" charset="2"/>
              <a:buChar char="§"/>
            </a:pPr>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skin develops patches due to discoloration. </a:t>
            </a:r>
            <a:endParaRPr lang="en-US" sz="1800" dirty="0" smtClean="0">
              <a:latin typeface="Times New Roman" pitchFamily="18" charset="0"/>
              <a:cs typeface="Times New Roman" pitchFamily="18" charset="0"/>
            </a:endParaRPr>
          </a:p>
          <a:p>
            <a:pPr marL="285750" indent="-285750" algn="l">
              <a:buFont typeface="Wingdings" pitchFamily="2" charset="2"/>
              <a:buChar char="§"/>
            </a:pPr>
            <a:r>
              <a:rPr lang="en-US" sz="1800" dirty="0" smtClean="0">
                <a:latin typeface="Times New Roman" pitchFamily="18" charset="0"/>
                <a:cs typeface="Times New Roman" pitchFamily="18" charset="0"/>
              </a:rPr>
              <a:t>Vitiligo </a:t>
            </a:r>
            <a:r>
              <a:rPr lang="en-US" sz="1800" dirty="0">
                <a:latin typeface="Times New Roman" pitchFamily="18" charset="0"/>
                <a:cs typeface="Times New Roman" pitchFamily="18" charset="0"/>
              </a:rPr>
              <a:t>is more noticeable in people with dark skin (Mauldin &amp; Peters-Kennedy, 2015</a:t>
            </a:r>
          </a:p>
        </p:txBody>
      </p:sp>
    </p:spTree>
    <p:extLst>
      <p:ext uri="{BB962C8B-B14F-4D97-AF65-F5344CB8AC3E}">
        <p14:creationId xmlns:p14="http://schemas.microsoft.com/office/powerpoint/2010/main" val="1356403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itchFamily="18" charset="0"/>
                <a:cs typeface="Times New Roman" pitchFamily="18" charset="0"/>
              </a:rPr>
              <a:t>Conclusion</a:t>
            </a:r>
            <a:br>
              <a:rPr lang="en-US" sz="2800" dirty="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3505200"/>
          </a:xfrm>
        </p:spPr>
        <p:txBody>
          <a:bodyPr>
            <a:normAutofit/>
          </a:bodyPr>
          <a:lstStyle/>
          <a:p>
            <a:pPr marL="137160" indent="0">
              <a:buNone/>
            </a:pPr>
            <a:endParaRPr lang="en-US" dirty="0"/>
          </a:p>
          <a:p>
            <a:r>
              <a:rPr lang="en-US" sz="1800" dirty="0">
                <a:latin typeface="Times New Roman" pitchFamily="18" charset="0"/>
                <a:cs typeface="Times New Roman" pitchFamily="18" charset="0"/>
              </a:rPr>
              <a:t>To it sum up, the skin which is found in the integumentary system is a superior organ in the body and the largest part in the body. </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Its </a:t>
            </a:r>
            <a:r>
              <a:rPr lang="en-US" sz="1800" dirty="0">
                <a:latin typeface="Times New Roman" pitchFamily="18" charset="0"/>
                <a:cs typeface="Times New Roman" pitchFamily="18" charset="0"/>
              </a:rPr>
              <a:t>main function is to protect the body from the hostile environment, regulates the body temperature, gathering sensory information and playing an active role in the immune system for body protection from diseases. </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skin contains many cells and structures such as melanocytes which determine the skin color</a:t>
            </a:r>
            <a:r>
              <a:rPr lang="en-US" sz="1800" dirty="0" smtClean="0">
                <a:latin typeface="Times New Roman" pitchFamily="18" charset="0"/>
                <a:cs typeface="Times New Roman" pitchFamily="18" charset="0"/>
              </a:rPr>
              <a:t>.</a:t>
            </a:r>
          </a:p>
          <a:p>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The skin is also important in maintaining homeostasis in the body failure to which diseases like Vitiligo, acne and skin rashes can arise (Bouslimani et al., 2015).</a:t>
            </a:r>
          </a:p>
          <a:p>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384799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References</a:t>
            </a:r>
            <a:br>
              <a:rPr lang="en-US" dirty="0"/>
            </a:br>
            <a:endParaRPr lang="en-US" dirty="0"/>
          </a:p>
        </p:txBody>
      </p:sp>
      <p:sp>
        <p:nvSpPr>
          <p:cNvPr id="3" name="Content Placeholder 2"/>
          <p:cNvSpPr>
            <a:spLocks noGrp="1"/>
          </p:cNvSpPr>
          <p:nvPr>
            <p:ph idx="1"/>
          </p:nvPr>
        </p:nvSpPr>
        <p:spPr/>
        <p:txBody>
          <a:bodyPr>
            <a:normAutofit/>
          </a:bodyPr>
          <a:lstStyle/>
          <a:p>
            <a:pPr marL="137160" indent="-457200">
              <a:lnSpc>
                <a:spcPct val="200000"/>
              </a:lnSpc>
              <a:buNone/>
            </a:pPr>
            <a:r>
              <a:rPr lang="en-US" sz="1900" dirty="0" smtClean="0">
                <a:latin typeface="Times New Roman" pitchFamily="18" charset="0"/>
                <a:cs typeface="Times New Roman" pitchFamily="18" charset="0"/>
              </a:rPr>
              <a:t>Bouslimani</a:t>
            </a:r>
            <a:r>
              <a:rPr lang="en-US" sz="1900" dirty="0">
                <a:latin typeface="Times New Roman" pitchFamily="18" charset="0"/>
                <a:cs typeface="Times New Roman" pitchFamily="18" charset="0"/>
              </a:rPr>
              <a:t>, A., Porto, C., Rath, C. M., Wang, M., Guo, Y., Gonzalez, A. &amp; Zhang, L. (2015). Molecular cartography of the human skin surface in 3D.</a:t>
            </a:r>
          </a:p>
          <a:p>
            <a:pPr marL="137160" indent="-457200">
              <a:lnSpc>
                <a:spcPct val="200000"/>
              </a:lnSpc>
              <a:buNone/>
            </a:pPr>
            <a:r>
              <a:rPr lang="en-US" sz="1900" dirty="0">
                <a:latin typeface="Times New Roman" pitchFamily="18" charset="0"/>
                <a:cs typeface="Times New Roman" pitchFamily="18" charset="0"/>
              </a:rPr>
              <a:t>Lewis, T. (2016). The blood vessels of the human skin.</a:t>
            </a:r>
          </a:p>
          <a:p>
            <a:pPr marL="137160" indent="-457200">
              <a:lnSpc>
                <a:spcPct val="200000"/>
              </a:lnSpc>
              <a:buNone/>
            </a:pPr>
            <a:r>
              <a:rPr lang="en-US" sz="1900" dirty="0">
                <a:latin typeface="Times New Roman" pitchFamily="18" charset="0"/>
                <a:cs typeface="Times New Roman" pitchFamily="18" charset="0"/>
              </a:rPr>
              <a:t>Mauldin, E. A., &amp; Peters-Kennedy, J. (2015). Integumentary system.</a:t>
            </a:r>
          </a:p>
          <a:p>
            <a:pPr marL="137160" indent="-457200">
              <a:lnSpc>
                <a:spcPct val="200000"/>
              </a:lnSpc>
              <a:buNone/>
            </a:pPr>
            <a:r>
              <a:rPr lang="en-US" sz="1900" dirty="0">
                <a:latin typeface="Times New Roman" pitchFamily="18" charset="0"/>
                <a:cs typeface="Times New Roman" pitchFamily="18" charset="0"/>
              </a:rPr>
              <a:t> Montagu, A., &amp; Montague, A. (2017). </a:t>
            </a:r>
            <a:r>
              <a:rPr lang="en-US" sz="1900" i="1" dirty="0">
                <a:latin typeface="Times New Roman" pitchFamily="18" charset="0"/>
                <a:cs typeface="Times New Roman" pitchFamily="18" charset="0"/>
              </a:rPr>
              <a:t>Touching: The human significance of the skin</a:t>
            </a:r>
            <a:r>
              <a:rPr lang="en-US" sz="1900" dirty="0">
                <a:latin typeface="Times New Roman" pitchFamily="18" charset="0"/>
                <a:cs typeface="Times New Roman" pitchFamily="18" charset="0"/>
              </a:rPr>
              <a:t> (p. 292). New York: Columbia University Press.</a:t>
            </a:r>
          </a:p>
          <a:p>
            <a:pPr indent="-457200">
              <a:lnSpc>
                <a:spcPct val="200000"/>
              </a:lnSpc>
            </a:pPr>
            <a:endParaRPr lang="en-US" sz="1900" dirty="0">
              <a:latin typeface="Times New Roman" pitchFamily="18" charset="0"/>
              <a:cs typeface="Times New Roman" pitchFamily="18" charset="0"/>
            </a:endParaRPr>
          </a:p>
        </p:txBody>
      </p:sp>
    </p:spTree>
    <p:extLst>
      <p:ext uri="{BB962C8B-B14F-4D97-AF65-F5344CB8AC3E}">
        <p14:creationId xmlns:p14="http://schemas.microsoft.com/office/powerpoint/2010/main" val="34448890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68</TotalTime>
  <Words>1639</Words>
  <Application>Microsoft Office PowerPoint</Application>
  <PresentationFormat>On-screen Show (4:3)</PresentationFormat>
  <Paragraphs>99</Paragraphs>
  <Slides>9</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Book Antiqua</vt:lpstr>
      <vt:lpstr>Calibri</vt:lpstr>
      <vt:lpstr>Lucida Sans</vt:lpstr>
      <vt:lpstr>Times New Roman</vt:lpstr>
      <vt:lpstr>Wingdings</vt:lpstr>
      <vt:lpstr>Wingdings 2</vt:lpstr>
      <vt:lpstr>Wingdings 3</vt:lpstr>
      <vt:lpstr>Apex</vt:lpstr>
      <vt:lpstr>Project presentation on   Integumentary system </vt:lpstr>
      <vt:lpstr>  Introduction:Integumentary system </vt:lpstr>
      <vt:lpstr>Major parts and role of skin </vt:lpstr>
      <vt:lpstr>How doe dermis differ from epidermis in terms of structures  </vt:lpstr>
      <vt:lpstr>Main function of human skin </vt:lpstr>
      <vt:lpstr>How skin regulate body temperature </vt:lpstr>
      <vt:lpstr>Impacts of skin’s failure to maintains homeostasis  </vt:lpstr>
      <vt:lpstr>Conclusion </vt:lpstr>
      <vt:lpstr>References </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presentation</dc:title>
  <dc:creator>ismail - [2010]</dc:creator>
  <cp:lastModifiedBy>murema</cp:lastModifiedBy>
  <cp:revision>15</cp:revision>
  <dcterms:created xsi:type="dcterms:W3CDTF">2018-12-08T18:10:30Z</dcterms:created>
  <dcterms:modified xsi:type="dcterms:W3CDTF">2018-12-08T22:21:20Z</dcterms:modified>
</cp:coreProperties>
</file>